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6" autoAdjust="0"/>
  </p:normalViewPr>
  <p:slideViewPr>
    <p:cSldViewPr snapToGrid="0" snapToObjects="1">
      <p:cViewPr>
        <p:scale>
          <a:sx n="100" d="100"/>
          <a:sy n="100" d="100"/>
        </p:scale>
        <p:origin x="-182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7452B-5C73-1C41-9582-4F82D433233C}" type="datetimeFigureOut">
              <a:t>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5378E-A952-D64E-86DA-9DAE6C018668}" type="slidenum">
              <a:t>‹#›</a:t>
            </a:fld>
            <a:endParaRPr lang="en-US"/>
          </a:p>
        </p:txBody>
      </p:sp>
    </p:spTree>
    <p:extLst>
      <p:ext uri="{BB962C8B-B14F-4D97-AF65-F5344CB8AC3E}">
        <p14:creationId xmlns:p14="http://schemas.microsoft.com/office/powerpoint/2010/main" val="166192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the first time, </a:t>
            </a:r>
            <a:r>
              <a:rPr lang="en-US" sz="1200" kern="1200" dirty="0" smtClean="0">
                <a:solidFill>
                  <a:schemeClr val="tx1"/>
                </a:solidFill>
                <a:effectLst/>
                <a:latin typeface="+mn-lt"/>
                <a:ea typeface="+mn-ea"/>
                <a:cs typeface="+mn-cs"/>
              </a:rPr>
              <a:t>researchers have synthesized lateral semiconductor heterojunctions in lithographically patterned arrays within a two-dimensional semiconductor crystal monolayer by a novel process that selectively converted exposed regions of a monolayer of MoSe</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to MoS</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using laser-deposited sulfur.  The development of a scalable, easily implemented process to lithographically pattern and easily form lateral semiconducting heterojunctions within two-dimensional crystals fulfills a critical need for “building blocks” required to enable next-generation ultrathin devices for applications ranging from flexible consumer electronics to solar energy.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Regions of monolayer molybdenum </a:t>
            </a:r>
            <a:r>
              <a:rPr lang="en-US" sz="1200" kern="1200" dirty="0" err="1" smtClean="0">
                <a:solidFill>
                  <a:schemeClr val="tx1"/>
                </a:solidFill>
                <a:effectLst/>
                <a:latin typeface="+mn-lt"/>
                <a:ea typeface="+mn-ea"/>
                <a:cs typeface="+mn-cs"/>
              </a:rPr>
              <a:t>diselenide</a:t>
            </a:r>
            <a:r>
              <a:rPr lang="en-US" sz="1200" kern="1200" dirty="0" smtClean="0">
                <a:solidFill>
                  <a:schemeClr val="tx1"/>
                </a:solidFill>
                <a:effectLst/>
                <a:latin typeface="+mn-lt"/>
                <a:ea typeface="+mn-ea"/>
                <a:cs typeface="+mn-cs"/>
              </a:rPr>
              <a:t> crystals were covered by patterns of a protective layer of silicon dioxide that was applied using standard lithography techniques.  The exposed regions were rapidly converted to molybdenum disulfide through the replacement of Se by S within the lattice, forming arrays with sharp (~5 nm) MoSe</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/MoS</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junctions. This work establishes a scalable processing technique to form patterns of semiconductor heterojunctions to enable the next generation of two-dimensional electronic and optoelectronic devices.</a:t>
            </a:r>
            <a:r>
              <a:rPr lang="en-US" sz="1200" kern="1200" baseline="30000" dirty="0" smtClean="0">
                <a:solidFill>
                  <a:schemeClr val="tx1"/>
                </a:solidFill>
                <a:effectLst/>
                <a:latin typeface="+mn-lt"/>
                <a:ea typeface="+mn-ea"/>
                <a:cs typeface="+mn-cs"/>
              </a:rPr>
              <a:t> 1</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Masoud </a:t>
            </a:r>
            <a:r>
              <a:rPr lang="en-US" sz="1200" kern="1200" dirty="0">
                <a:solidFill>
                  <a:schemeClr val="tx1"/>
                </a:solidFill>
                <a:effectLst/>
                <a:latin typeface="+mn-lt"/>
                <a:ea typeface="+mn-ea"/>
                <a:cs typeface="+mn-cs"/>
              </a:rPr>
              <a:t>Mahjouri-Samani, </a:t>
            </a:r>
            <a:r>
              <a:rPr lang="de-DE" sz="1200" kern="1200" dirty="0">
                <a:solidFill>
                  <a:schemeClr val="tx1"/>
                </a:solidFill>
                <a:effectLst/>
                <a:latin typeface="+mn-lt"/>
                <a:ea typeface="+mn-ea"/>
                <a:cs typeface="+mn-cs"/>
              </a:rPr>
              <a:t>Ming-Wei Lin,</a:t>
            </a:r>
            <a:r>
              <a:rPr lang="de-DE" sz="1200" kern="1200" baseline="300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Kai Wang, Andrew R. Lupini,</a:t>
            </a:r>
            <a:r>
              <a:rPr lang="de-DE" sz="1200" kern="1200" baseline="300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Jaekwang Lee,</a:t>
            </a:r>
            <a:r>
              <a:rPr lang="de-DE" sz="1200" kern="1200" baseline="300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Leonardo Basile,</a:t>
            </a:r>
            <a:r>
              <a:rPr lang="de-DE" sz="1200" kern="1200" baseline="300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Abdelaziz Boulesbaa,</a:t>
            </a:r>
            <a:r>
              <a:rPr lang="de-DE"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Christopher M. Rouleau, Alexander A. Puretzky, </a:t>
            </a:r>
            <a:r>
              <a:rPr lang="de-DE" sz="1200" kern="1200" dirty="0">
                <a:solidFill>
                  <a:schemeClr val="tx1"/>
                </a:solidFill>
                <a:effectLst/>
                <a:latin typeface="+mn-lt"/>
                <a:ea typeface="+mn-ea"/>
                <a:cs typeface="+mn-cs"/>
              </a:rPr>
              <a:t>Ilia  N. Ivanov,</a:t>
            </a:r>
            <a:r>
              <a:rPr lang="de-DE" sz="1200" kern="1200" baseline="300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Kai Xiao,</a:t>
            </a:r>
            <a:r>
              <a:rPr lang="en-US" sz="1200" kern="1200" dirty="0">
                <a:solidFill>
                  <a:schemeClr val="tx1"/>
                </a:solidFill>
                <a:effectLst/>
                <a:latin typeface="+mn-lt"/>
                <a:ea typeface="+mn-ea"/>
                <a:cs typeface="+mn-cs"/>
              </a:rPr>
              <a:t> Mina Yoon,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and David B. Geohegan,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Patterned Arrays of Lateral Heterojunctions within Monolayer Two-Dimensional Semiconductors,”  </a:t>
            </a:r>
            <a:r>
              <a:rPr lang="en-US" sz="1200" i="1" kern="1200" dirty="0">
                <a:solidFill>
                  <a:schemeClr val="tx1"/>
                </a:solidFill>
                <a:effectLst/>
                <a:latin typeface="+mn-lt"/>
                <a:ea typeface="+mn-ea"/>
                <a:cs typeface="+mn-cs"/>
              </a:rPr>
              <a:t>Nature Communications</a:t>
            </a:r>
            <a:r>
              <a:rPr lang="en-US" sz="1200" kern="1200" dirty="0">
                <a:solidFill>
                  <a:schemeClr val="tx1"/>
                </a:solidFill>
                <a:effectLst/>
                <a:latin typeface="+mn-lt"/>
                <a:ea typeface="+mn-ea"/>
                <a:cs typeface="+mn-cs"/>
              </a:rPr>
              <a:t> (2015).  DOI: </a:t>
            </a:r>
            <a:r>
              <a:rPr lang="fr-FR" sz="1200" kern="1200" dirty="0">
                <a:solidFill>
                  <a:schemeClr val="tx1"/>
                </a:solidFill>
                <a:effectLst/>
                <a:latin typeface="+mn-lt"/>
                <a:ea typeface="+mn-ea"/>
                <a:cs typeface="+mn-cs"/>
              </a:rPr>
              <a:t>10.1038/ncomms8749 </a:t>
            </a:r>
            <a:endParaRPr lang="en-US" sz="1200" kern="1200" dirty="0">
              <a:solidFill>
                <a:schemeClr val="tx1"/>
              </a:solidFill>
              <a:effectLst/>
              <a:latin typeface="+mn-lt"/>
              <a:ea typeface="+mn-ea"/>
              <a:cs typeface="+mn-cs"/>
            </a:endParaRPr>
          </a:p>
          <a:p>
            <a:endParaRPr lang="en-US" dirty="0" smtClean="0"/>
          </a:p>
          <a:p>
            <a:r>
              <a:rPr lang="en-US" sz="1200" kern="1200" smtClean="0">
                <a:solidFill>
                  <a:schemeClr val="tx1"/>
                </a:solidFill>
                <a:effectLst/>
                <a:latin typeface="+mn-lt"/>
                <a:ea typeface="+mn-ea"/>
                <a:cs typeface="+mn-cs"/>
              </a:rPr>
              <a:t>Synthesis </a:t>
            </a:r>
            <a:r>
              <a:rPr lang="en-US" sz="1200" kern="1200" dirty="0">
                <a:solidFill>
                  <a:schemeClr val="tx1"/>
                </a:solidFill>
                <a:effectLst/>
                <a:latin typeface="+mn-lt"/>
                <a:ea typeface="+mn-ea"/>
                <a:cs typeface="+mn-cs"/>
              </a:rPr>
              <a:t>science including crystal growth, </a:t>
            </a:r>
            <a:r>
              <a:rPr lang="en-US" sz="1200" i="1" kern="1200" dirty="0">
                <a:solidFill>
                  <a:schemeClr val="tx1"/>
                </a:solidFill>
                <a:effectLst/>
                <a:latin typeface="+mn-lt"/>
                <a:ea typeface="+mn-ea"/>
                <a:cs typeface="+mn-cs"/>
              </a:rPr>
              <a:t>in situ</a:t>
            </a:r>
            <a:r>
              <a:rPr lang="en-US" sz="1200" kern="1200" dirty="0">
                <a:solidFill>
                  <a:schemeClr val="tx1"/>
                </a:solidFill>
                <a:effectLst/>
                <a:latin typeface="+mn-lt"/>
                <a:ea typeface="+mn-ea"/>
                <a:cs typeface="+mn-cs"/>
              </a:rPr>
              <a:t> plume diagnostics, TEM analysis, SEM and AFM studies, and conversion technique development was supported by the U.S. Department of Energy, Office of Science, Basic Energy Sciences, Materials Sciences and Engineering Division and performed in part as a user project at the Center for </a:t>
            </a:r>
            <a:r>
              <a:rPr lang="en-US" sz="1200" kern="1200" dirty="0" err="1">
                <a:solidFill>
                  <a:schemeClr val="tx1"/>
                </a:solidFill>
                <a:effectLst/>
                <a:latin typeface="+mn-lt"/>
                <a:ea typeface="+mn-ea"/>
                <a:cs typeface="+mn-cs"/>
              </a:rPr>
              <a:t>Nanophase</a:t>
            </a:r>
            <a:r>
              <a:rPr lang="en-US" sz="1200" kern="1200" dirty="0">
                <a:solidFill>
                  <a:schemeClr val="tx1"/>
                </a:solidFill>
                <a:effectLst/>
                <a:latin typeface="+mn-lt"/>
                <a:ea typeface="+mn-ea"/>
                <a:cs typeface="+mn-cs"/>
              </a:rPr>
              <a:t> Materials Sciences, a DOE Office of Science User Facility.  Characterization science at CNMS including optical characterization and lithography techniques was supported by the Scientific User Facilities Division. </a:t>
            </a:r>
            <a:r>
              <a:rPr lang="en-US" sz="1200" kern="1200" dirty="0" err="1">
                <a:solidFill>
                  <a:schemeClr val="tx1"/>
                </a:solidFill>
                <a:effectLst/>
                <a:latin typeface="+mn-lt"/>
                <a:ea typeface="+mn-ea"/>
                <a:cs typeface="+mn-cs"/>
              </a:rPr>
              <a:t>Basile</a:t>
            </a:r>
            <a:r>
              <a:rPr lang="en-US" sz="1200" kern="1200" dirty="0">
                <a:solidFill>
                  <a:schemeClr val="tx1"/>
                </a:solidFill>
                <a:effectLst/>
                <a:latin typeface="+mn-lt"/>
                <a:ea typeface="+mn-ea"/>
                <a:cs typeface="+mn-cs"/>
              </a:rPr>
              <a:t> received support from the National Secretariat of Higher Education, Science, Technology and Innovation of Ecuador.</a:t>
            </a:r>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a:xfrm>
            <a:off x="8413750" y="6351604"/>
            <a:ext cx="381000" cy="365125"/>
          </a:xfrm>
          <a:prstGeom prst="rect">
            <a:avLst/>
          </a:prstGeom>
        </p:spPr>
        <p:txBody>
          <a:bodyPr/>
          <a:lstStyle>
            <a:lvl1pPr>
              <a:defRPr/>
            </a:lvl1pPr>
          </a:lstStyle>
          <a:p>
            <a:pPr defTabSz="914400">
              <a:defRPr/>
            </a:pPr>
            <a:fld id="{21722FF3-B2FF-4B9D-A1FC-2641F0BD8CF1}" type="slidenum">
              <a:rPr lang="en-US">
                <a:solidFill>
                  <a:prstClr val="black"/>
                </a:solidFill>
                <a:latin typeface="Calibri"/>
              </a:rPr>
              <a:pPr defTabSz="914400">
                <a:defRPr/>
              </a:pPr>
              <a:t>‹#›</a:t>
            </a:fld>
            <a:endParaRPr lang="en-US" dirty="0">
              <a:solidFill>
                <a:prstClr val="black"/>
              </a:solidFill>
              <a:latin typeface="Calibri"/>
            </a:endParaRPr>
          </a:p>
        </p:txBody>
      </p:sp>
    </p:spTree>
    <p:extLst>
      <p:ext uri="{BB962C8B-B14F-4D97-AF65-F5344CB8AC3E}">
        <p14:creationId xmlns:p14="http://schemas.microsoft.com/office/powerpoint/2010/main" val="1983372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1" y="6348984"/>
            <a:ext cx="852720" cy="438167"/>
          </a:xfrm>
          <a:prstGeom prst="rect">
            <a:avLst/>
          </a:prstGeom>
        </p:spPr>
      </p:pic>
    </p:spTree>
    <p:extLst>
      <p:ext uri="{BB962C8B-B14F-4D97-AF65-F5344CB8AC3E}">
        <p14:creationId xmlns:p14="http://schemas.microsoft.com/office/powerpoint/2010/main" val="1531705980"/>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7687" y="762000"/>
            <a:ext cx="5223913" cy="4666074"/>
          </a:xfrm>
        </p:spPr>
        <p:txBody>
          <a:bodyPr/>
          <a:lstStyle/>
          <a:p>
            <a:pPr marL="0" indent="0">
              <a:spcBef>
                <a:spcPts val="0"/>
              </a:spcBef>
              <a:buNone/>
            </a:pPr>
            <a:r>
              <a:rPr lang="en-US" sz="2000" dirty="0" smtClean="0">
                <a:solidFill>
                  <a:srgbClr val="106636"/>
                </a:solidFill>
              </a:rPr>
              <a:t>Scientific Achievement </a:t>
            </a:r>
          </a:p>
          <a:p>
            <a:pPr marL="0" indent="0">
              <a:spcBef>
                <a:spcPts val="0"/>
              </a:spcBef>
              <a:buNone/>
            </a:pPr>
            <a:r>
              <a:rPr lang="en-US" sz="1800" dirty="0">
                <a:solidFill>
                  <a:schemeClr val="tx1"/>
                </a:solidFill>
                <a:latin typeface="+mn-lt"/>
              </a:rPr>
              <a:t>For the first time, researchers have synthesized lateral, monolayer semiconductor heterojunctions in lithographically patterned arrays.</a:t>
            </a:r>
            <a:endParaRPr lang="en-US" sz="800" b="1" i="1" dirty="0" smtClean="0">
              <a:solidFill>
                <a:srgbClr val="106636"/>
              </a:solidFill>
            </a:endParaRPr>
          </a:p>
          <a:p>
            <a:pPr marL="0" lvl="0" indent="0">
              <a:spcBef>
                <a:spcPts val="300"/>
              </a:spcBef>
              <a:buNone/>
            </a:pPr>
            <a:r>
              <a:rPr lang="en-US" sz="2000" dirty="0" smtClean="0">
                <a:solidFill>
                  <a:srgbClr val="106636"/>
                </a:solidFill>
              </a:rPr>
              <a:t>Significance and Impact</a:t>
            </a:r>
          </a:p>
          <a:p>
            <a:pPr marL="0" lvl="1" indent="0">
              <a:spcBef>
                <a:spcPts val="0"/>
              </a:spcBef>
              <a:buNone/>
            </a:pPr>
            <a:r>
              <a:rPr lang="en-US" sz="1800" b="1" dirty="0" smtClean="0">
                <a:solidFill>
                  <a:schemeClr val="tx1"/>
                </a:solidFill>
                <a:latin typeface="+mn-lt"/>
              </a:rPr>
              <a:t>This simple, scalable process to pattern the building blocks of electronic devices fulfills a critical need to enable the next generation of ultrathin electronics. </a:t>
            </a:r>
          </a:p>
          <a:p>
            <a:pPr marL="0" indent="0">
              <a:spcBef>
                <a:spcPts val="300"/>
              </a:spcBef>
              <a:buNone/>
            </a:pPr>
            <a:r>
              <a:rPr lang="en-US" sz="2000" dirty="0" smtClean="0">
                <a:solidFill>
                  <a:srgbClr val="106636"/>
                </a:solidFill>
              </a:rPr>
              <a:t>Research Details</a:t>
            </a:r>
          </a:p>
          <a:p>
            <a:pPr marL="230188" lvl="1" indent="-230188">
              <a:spcBef>
                <a:spcPts val="0"/>
              </a:spcBef>
              <a:spcAft>
                <a:spcPts val="300"/>
              </a:spcAft>
            </a:pPr>
            <a:r>
              <a:rPr lang="en-US" sz="1600" dirty="0">
                <a:solidFill>
                  <a:schemeClr val="tx1"/>
                </a:solidFill>
                <a:latin typeface="+mn-lt"/>
              </a:rPr>
              <a:t>Regions of monolayer MoSe</a:t>
            </a:r>
            <a:r>
              <a:rPr lang="en-US" sz="1600" baseline="-25000" dirty="0">
                <a:solidFill>
                  <a:schemeClr val="tx1"/>
                </a:solidFill>
                <a:latin typeface="+mn-lt"/>
              </a:rPr>
              <a:t>2</a:t>
            </a:r>
            <a:r>
              <a:rPr lang="en-US" sz="1600" dirty="0">
                <a:solidFill>
                  <a:schemeClr val="tx1"/>
                </a:solidFill>
                <a:latin typeface="+mn-lt"/>
              </a:rPr>
              <a:t> crystals were lithographically exposed and protected by SiO</a:t>
            </a:r>
            <a:r>
              <a:rPr lang="en-US" sz="1600" baseline="-25000" dirty="0">
                <a:solidFill>
                  <a:schemeClr val="tx1"/>
                </a:solidFill>
                <a:latin typeface="+mn-lt"/>
              </a:rPr>
              <a:t>2</a:t>
            </a:r>
            <a:r>
              <a:rPr lang="en-US" sz="1600" dirty="0">
                <a:solidFill>
                  <a:schemeClr val="tx1"/>
                </a:solidFill>
                <a:latin typeface="+mn-lt"/>
              </a:rPr>
              <a:t> masks.  Exposed regions were converted to MoS</a:t>
            </a:r>
            <a:r>
              <a:rPr lang="en-US" sz="1600" baseline="-25000" dirty="0">
                <a:solidFill>
                  <a:schemeClr val="tx1"/>
                </a:solidFill>
                <a:latin typeface="+mn-lt"/>
              </a:rPr>
              <a:t>2 </a:t>
            </a:r>
            <a:r>
              <a:rPr lang="en-US" sz="1600" dirty="0">
                <a:solidFill>
                  <a:schemeClr val="tx1"/>
                </a:solidFill>
                <a:latin typeface="+mn-lt"/>
              </a:rPr>
              <a:t>by pulsed laser deposition of sulfur atoms.</a:t>
            </a:r>
            <a:endParaRPr lang="en-US" sz="1600" baseline="-25000" dirty="0">
              <a:solidFill>
                <a:schemeClr val="tx1"/>
              </a:solidFill>
              <a:latin typeface="+mn-lt"/>
            </a:endParaRPr>
          </a:p>
          <a:p>
            <a:pPr marL="230188" lvl="1" indent="-230188">
              <a:spcBef>
                <a:spcPts val="0"/>
              </a:spcBef>
              <a:spcAft>
                <a:spcPts val="300"/>
              </a:spcAft>
            </a:pPr>
            <a:r>
              <a:rPr lang="en-US" sz="1600" i="1" dirty="0">
                <a:solidFill>
                  <a:schemeClr val="tx1"/>
                </a:solidFill>
                <a:latin typeface="+mn-lt"/>
              </a:rPr>
              <a:t>Z</a:t>
            </a:r>
            <a:r>
              <a:rPr lang="en-US" sz="1600" dirty="0">
                <a:solidFill>
                  <a:schemeClr val="tx1"/>
                </a:solidFill>
                <a:latin typeface="+mn-lt"/>
              </a:rPr>
              <a:t>-contrast atomic-resolution scanning transmission electron microscopy revealed sharp (~5 nm) heterojunctions. Raman spectroscopic mapping confirmed the uniformity of the conversion process.</a:t>
            </a:r>
            <a:endParaRPr lang="en-US" sz="1600" dirty="0" smtClean="0">
              <a:solidFill>
                <a:schemeClr val="tx1"/>
              </a:solidFill>
              <a:latin typeface="+mn-lt"/>
              <a:cs typeface="Arial"/>
            </a:endParaRPr>
          </a:p>
        </p:txBody>
      </p:sp>
      <p:sp>
        <p:nvSpPr>
          <p:cNvPr id="3" name="Title 2"/>
          <p:cNvSpPr>
            <a:spLocks noGrp="1"/>
          </p:cNvSpPr>
          <p:nvPr>
            <p:ph type="title"/>
          </p:nvPr>
        </p:nvSpPr>
        <p:spPr>
          <a:xfrm>
            <a:off x="0" y="-76200"/>
            <a:ext cx="9144000" cy="838200"/>
          </a:xfrm>
        </p:spPr>
        <p:txBody>
          <a:bodyPr/>
          <a:lstStyle/>
          <a:p>
            <a:r>
              <a:rPr lang="en-US" sz="2400" b="1" dirty="0" smtClean="0"/>
              <a:t>Patterning Semiconductor 'Building Blocks' in 2D Crystals</a:t>
            </a:r>
            <a:endParaRPr lang="en-US" sz="2400" b="0" dirty="0"/>
          </a:p>
        </p:txBody>
      </p:sp>
      <p:sp>
        <p:nvSpPr>
          <p:cNvPr id="8" name="TextBox 7"/>
          <p:cNvSpPr txBox="1"/>
          <p:nvPr/>
        </p:nvSpPr>
        <p:spPr>
          <a:xfrm>
            <a:off x="244220" y="3727844"/>
            <a:ext cx="3352726" cy="2123658"/>
          </a:xfrm>
          <a:prstGeom prst="rect">
            <a:avLst/>
          </a:prstGeom>
          <a:noFill/>
        </p:spPr>
        <p:txBody>
          <a:bodyPr wrap="square" rtlCol="0">
            <a:spAutoFit/>
          </a:bodyPr>
          <a:lstStyle/>
          <a:p>
            <a:pPr algn="just"/>
            <a:r>
              <a:rPr lang="en-US" sz="1200" dirty="0"/>
              <a:t>Arrays of semiconducting heterojunctions – the building blocks of ultrathin device electronics – were formed for the first time within a two-dimensional crystalline monolayer by lithographic patterning and pulsed laser deposition of sulfur.   Sulfur atoms (green) replace selenium atoms (red) to convert MoSe</a:t>
            </a:r>
            <a:r>
              <a:rPr lang="en-US" sz="1200" baseline="-25000" dirty="0"/>
              <a:t>2</a:t>
            </a:r>
            <a:r>
              <a:rPr lang="en-US" sz="1200" dirty="0"/>
              <a:t> to MoS</a:t>
            </a:r>
            <a:r>
              <a:rPr lang="en-US" sz="1200" baseline="-25000" dirty="0"/>
              <a:t>2</a:t>
            </a:r>
            <a:r>
              <a:rPr lang="en-US" sz="1200" dirty="0"/>
              <a:t> in lithographically exposed regions (top) as shown by Raman spectroscopic mapping (bottom) of an actual MoSe</a:t>
            </a:r>
            <a:r>
              <a:rPr lang="en-US" sz="1200" baseline="-25000" dirty="0"/>
              <a:t>2</a:t>
            </a:r>
            <a:r>
              <a:rPr lang="en-US" sz="1200" dirty="0"/>
              <a:t>/MoS</a:t>
            </a:r>
            <a:r>
              <a:rPr lang="en-US" sz="1200" baseline="-25000" dirty="0"/>
              <a:t>2</a:t>
            </a:r>
            <a:r>
              <a:rPr lang="en-US" sz="1200" dirty="0"/>
              <a:t> crystal.</a:t>
            </a:r>
          </a:p>
          <a:p>
            <a:pPr algn="just" defTabSz="914400"/>
            <a:r>
              <a:rPr lang="en-US" sz="1200" dirty="0">
                <a:solidFill>
                  <a:prstClr val="black"/>
                </a:solidFill>
              </a:rPr>
              <a:t>.    </a:t>
            </a:r>
            <a:endParaRPr lang="en-US" sz="1200" dirty="0">
              <a:solidFill>
                <a:prstClr val="black"/>
              </a:solidFill>
              <a:latin typeface="Calibri"/>
            </a:endParaRPr>
          </a:p>
        </p:txBody>
      </p:sp>
      <p:sp>
        <p:nvSpPr>
          <p:cNvPr id="7" name="TextBox 133"/>
          <p:cNvSpPr txBox="1"/>
          <p:nvPr/>
        </p:nvSpPr>
        <p:spPr>
          <a:xfrm>
            <a:off x="209550" y="5583508"/>
            <a:ext cx="3520746" cy="646331"/>
          </a:xfrm>
          <a:prstGeom prst="rect">
            <a:avLst/>
          </a:prstGeom>
          <a:noFill/>
        </p:spPr>
        <p:txBody>
          <a:bodyPr wrap="square" rtlCol="0">
            <a:spAutoFit/>
          </a:bodyPr>
          <a:lstStyle/>
          <a:p>
            <a:pPr defTabSz="914400"/>
            <a:r>
              <a:rPr lang="en-US" sz="1200" dirty="0">
                <a:solidFill>
                  <a:srgbClr val="106636"/>
                </a:solidFill>
                <a:latin typeface="Calibri"/>
              </a:rPr>
              <a:t>Research supported by the Materials Science and Engineering Division was performed in part  at </a:t>
            </a:r>
            <a:r>
              <a:rPr lang="en-US" sz="1200" dirty="0" smtClean="0">
                <a:solidFill>
                  <a:srgbClr val="106636"/>
                </a:solidFill>
                <a:latin typeface="Calibri"/>
              </a:rPr>
              <a:t>the</a:t>
            </a:r>
          </a:p>
          <a:p>
            <a:pPr defTabSz="914400"/>
            <a:r>
              <a:rPr lang="en-US" sz="1200" dirty="0" smtClean="0">
                <a:solidFill>
                  <a:srgbClr val="106636"/>
                </a:solidFill>
                <a:latin typeface="Calibri"/>
              </a:rPr>
              <a:t>Center </a:t>
            </a:r>
            <a:r>
              <a:rPr lang="en-US" sz="1200" dirty="0">
                <a:solidFill>
                  <a:srgbClr val="106636"/>
                </a:solidFill>
                <a:latin typeface="Calibri"/>
              </a:rPr>
              <a:t>for </a:t>
            </a:r>
            <a:r>
              <a:rPr lang="en-US" sz="1200" dirty="0" err="1">
                <a:solidFill>
                  <a:srgbClr val="106636"/>
                </a:solidFill>
                <a:latin typeface="Calibri"/>
              </a:rPr>
              <a:t>Nanophase</a:t>
            </a:r>
            <a:r>
              <a:rPr lang="en-US" sz="1200" dirty="0">
                <a:solidFill>
                  <a:srgbClr val="106636"/>
                </a:solidFill>
                <a:latin typeface="Calibri"/>
              </a:rPr>
              <a:t> Materials Sciences.</a:t>
            </a:r>
          </a:p>
        </p:txBody>
      </p:sp>
      <p:sp>
        <p:nvSpPr>
          <p:cNvPr id="9" name="TextBox 8"/>
          <p:cNvSpPr txBox="1"/>
          <p:nvPr/>
        </p:nvSpPr>
        <p:spPr>
          <a:xfrm>
            <a:off x="3982955" y="5438965"/>
            <a:ext cx="5008645" cy="769441"/>
          </a:xfrm>
          <a:prstGeom prst="rect">
            <a:avLst/>
          </a:prstGeom>
          <a:noFill/>
        </p:spPr>
        <p:txBody>
          <a:bodyPr wrap="square" rtlCol="0">
            <a:spAutoFit/>
          </a:bodyPr>
          <a:lstStyle/>
          <a:p>
            <a:pPr defTabSz="914400"/>
            <a:r>
              <a:rPr lang="en-US" sz="1100">
                <a:solidFill>
                  <a:srgbClr val="106636"/>
                </a:solidFill>
              </a:rPr>
              <a:t>M. Mahjouri-Samani, </a:t>
            </a:r>
            <a:r>
              <a:rPr lang="de-DE" sz="1100">
                <a:solidFill>
                  <a:srgbClr val="106636"/>
                </a:solidFill>
              </a:rPr>
              <a:t>M.W. Lin,</a:t>
            </a:r>
            <a:r>
              <a:rPr lang="de-DE" sz="1100" baseline="30000">
                <a:solidFill>
                  <a:srgbClr val="106636"/>
                </a:solidFill>
              </a:rPr>
              <a:t> </a:t>
            </a:r>
            <a:r>
              <a:rPr lang="de-DE" sz="1100">
                <a:solidFill>
                  <a:srgbClr val="106636"/>
                </a:solidFill>
              </a:rPr>
              <a:t> K. Wang, A. R. Lupini,</a:t>
            </a:r>
            <a:r>
              <a:rPr lang="de-DE" sz="1100" baseline="30000">
                <a:solidFill>
                  <a:srgbClr val="106636"/>
                </a:solidFill>
              </a:rPr>
              <a:t> </a:t>
            </a:r>
            <a:r>
              <a:rPr lang="de-DE" sz="1100">
                <a:solidFill>
                  <a:srgbClr val="106636"/>
                </a:solidFill>
              </a:rPr>
              <a:t> J. Lee,</a:t>
            </a:r>
            <a:r>
              <a:rPr lang="de-DE" sz="1100" baseline="30000">
                <a:solidFill>
                  <a:srgbClr val="106636"/>
                </a:solidFill>
              </a:rPr>
              <a:t> </a:t>
            </a:r>
            <a:r>
              <a:rPr lang="de-DE" sz="1100">
                <a:solidFill>
                  <a:srgbClr val="106636"/>
                </a:solidFill>
              </a:rPr>
              <a:t> L. Basile,</a:t>
            </a:r>
            <a:r>
              <a:rPr lang="de-DE" sz="1100" baseline="30000">
                <a:solidFill>
                  <a:srgbClr val="106636"/>
                </a:solidFill>
              </a:rPr>
              <a:t> </a:t>
            </a:r>
            <a:r>
              <a:rPr lang="de-DE" sz="1100">
                <a:solidFill>
                  <a:srgbClr val="106636"/>
                </a:solidFill>
              </a:rPr>
              <a:t> A. Boulesbaa,</a:t>
            </a:r>
            <a:r>
              <a:rPr lang="de-DE" sz="1100" baseline="30000">
                <a:solidFill>
                  <a:srgbClr val="106636"/>
                </a:solidFill>
              </a:rPr>
              <a:t> </a:t>
            </a:r>
            <a:r>
              <a:rPr lang="en-US" sz="1100">
                <a:solidFill>
                  <a:srgbClr val="106636"/>
                </a:solidFill>
              </a:rPr>
              <a:t>C. M. Rouleau, A. A. Puretzky, </a:t>
            </a:r>
            <a:r>
              <a:rPr lang="de-DE" sz="1100">
                <a:solidFill>
                  <a:srgbClr val="106636"/>
                </a:solidFill>
              </a:rPr>
              <a:t>I.  N. Ivanov,</a:t>
            </a:r>
            <a:r>
              <a:rPr lang="de-DE" sz="1100" baseline="30000">
                <a:solidFill>
                  <a:srgbClr val="106636"/>
                </a:solidFill>
              </a:rPr>
              <a:t> </a:t>
            </a:r>
            <a:r>
              <a:rPr lang="de-DE" sz="1100">
                <a:solidFill>
                  <a:srgbClr val="106636"/>
                </a:solidFill>
              </a:rPr>
              <a:t> K. Xiao,</a:t>
            </a:r>
            <a:r>
              <a:rPr lang="en-US" sz="1100">
                <a:solidFill>
                  <a:srgbClr val="106636"/>
                </a:solidFill>
              </a:rPr>
              <a:t> M. Yoon,</a:t>
            </a:r>
            <a:r>
              <a:rPr lang="en-US" sz="1100" baseline="30000">
                <a:solidFill>
                  <a:srgbClr val="106636"/>
                </a:solidFill>
              </a:rPr>
              <a:t> </a:t>
            </a:r>
            <a:r>
              <a:rPr lang="en-US" sz="1100">
                <a:solidFill>
                  <a:srgbClr val="106636"/>
                </a:solidFill>
              </a:rPr>
              <a:t> and D. B. Geohegan,</a:t>
            </a:r>
            <a:r>
              <a:rPr lang="en-US" sz="1100" baseline="30000">
                <a:solidFill>
                  <a:srgbClr val="106636"/>
                </a:solidFill>
              </a:rPr>
              <a:t> “</a:t>
            </a:r>
            <a:r>
              <a:rPr lang="en-US" sz="1100">
                <a:solidFill>
                  <a:srgbClr val="106636"/>
                </a:solidFill>
              </a:rPr>
              <a:t>Patterned Arrays of Lateral Heterojunctions within Monolayer Two-Dimensional Semiconductors,”  </a:t>
            </a:r>
            <a:r>
              <a:rPr lang="en-US" sz="1100" i="1">
                <a:solidFill>
                  <a:srgbClr val="106636"/>
                </a:solidFill>
              </a:rPr>
              <a:t>Nature Communications</a:t>
            </a:r>
            <a:r>
              <a:rPr lang="en-US" sz="1100">
                <a:solidFill>
                  <a:srgbClr val="106636"/>
                </a:solidFill>
              </a:rPr>
              <a:t> (2015).  DOI: </a:t>
            </a:r>
            <a:r>
              <a:rPr lang="fr-FR" sz="1100">
                <a:solidFill>
                  <a:srgbClr val="106636"/>
                </a:solidFill>
              </a:rPr>
              <a:t>10.1038/ncomms8749 </a:t>
            </a:r>
            <a:endParaRPr lang="en-US" sz="1100">
              <a:solidFill>
                <a:srgbClr val="106636"/>
              </a:solidFill>
              <a:cs typeface="Arial"/>
            </a:endParaRPr>
          </a:p>
        </p:txBody>
      </p:sp>
      <p:pic>
        <p:nvPicPr>
          <p:cNvPr id="4" name="Picture 3" descr="2D Highlight B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55" y="824892"/>
            <a:ext cx="3139619" cy="2902952"/>
          </a:xfrm>
          <a:prstGeom prst="rect">
            <a:avLst/>
          </a:prstGeom>
        </p:spPr>
      </p:pic>
      <p:pic>
        <p:nvPicPr>
          <p:cNvPr id="10" name="Picture 9" descr="CNMS_colo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264" y="6344717"/>
            <a:ext cx="3017621" cy="457215"/>
          </a:xfrm>
          <a:prstGeom prst="rect">
            <a:avLst/>
          </a:prstGeom>
          <a:solidFill>
            <a:schemeClr val="bg1"/>
          </a:solidFill>
        </p:spPr>
      </p:pic>
    </p:spTree>
    <p:extLst>
      <p:ext uri="{BB962C8B-B14F-4D97-AF65-F5344CB8AC3E}">
        <p14:creationId xmlns:p14="http://schemas.microsoft.com/office/powerpoint/2010/main" val="2936388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5793</TotalTime>
  <Words>639</Words>
  <Application>Microsoft Macintosh PowerPoint</Application>
  <PresentationFormat>On-screen Show (4:3)</PresentationFormat>
  <Paragraphs>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14_Office Theme</vt:lpstr>
      <vt:lpstr>Patterning Semiconductor 'Building Blocks' in 2D Crystals</vt:lpstr>
    </vt:vector>
  </TitlesOfParts>
  <Manager/>
  <Company>ORNL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Lateral Heterojunction Highlight</dc:title>
  <dc:subject/>
  <dc:creator>David Geohegan</dc:creator>
  <cp:keywords/>
  <dc:description/>
  <cp:lastModifiedBy>Dave Geohegan</cp:lastModifiedBy>
  <cp:revision>38</cp:revision>
  <dcterms:created xsi:type="dcterms:W3CDTF">2015-05-20T20:08:27Z</dcterms:created>
  <dcterms:modified xsi:type="dcterms:W3CDTF">2015-11-09T03:30:34Z</dcterms:modified>
  <cp:category/>
</cp:coreProperties>
</file>